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3EC952-2B9B-4E08-AB8C-A09FDF869DEB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315674-F9C8-465E-980A-740E742189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KHỬ KHUẨN – TIỆT KHUẨN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TS LÊ NGỌC CỦA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sạch</a:t>
            </a:r>
            <a:r>
              <a:rPr lang="en-US" dirty="0" smtClean="0"/>
              <a:t>: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bỏ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lai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khỏi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endParaRPr lang="en-US" dirty="0" smtClean="0"/>
          </a:p>
          <a:p>
            <a:r>
              <a:rPr lang="en-US" dirty="0" err="1" smtClean="0"/>
              <a:t>Khử</a:t>
            </a:r>
            <a:r>
              <a:rPr lang="en-US" dirty="0" smtClean="0"/>
              <a:t> </a:t>
            </a:r>
            <a:r>
              <a:rPr lang="en-US" dirty="0" err="1" smtClean="0"/>
              <a:t>khuẩn</a:t>
            </a:r>
            <a:r>
              <a:rPr lang="en-US" dirty="0" smtClean="0"/>
              <a:t> (Disinfection):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bỏ</a:t>
            </a:r>
            <a:r>
              <a:rPr lang="en-US" dirty="0" smtClean="0"/>
              <a:t> </a:t>
            </a:r>
            <a:r>
              <a:rPr lang="en-US" dirty="0" err="1" smtClean="0"/>
              <a:t>hầu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VSV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diệt</a:t>
            </a:r>
            <a:r>
              <a:rPr lang="en-US" dirty="0" smtClean="0"/>
              <a:t> </a:t>
            </a:r>
            <a:r>
              <a:rPr lang="en-US" dirty="0" err="1" smtClean="0"/>
              <a:t>bào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 smtClean="0"/>
          </a:p>
          <a:p>
            <a:r>
              <a:rPr lang="en-US" dirty="0" err="1" smtClean="0"/>
              <a:t>Khử</a:t>
            </a:r>
            <a:r>
              <a:rPr lang="en-US" dirty="0" smtClean="0"/>
              <a:t> </a:t>
            </a:r>
            <a:r>
              <a:rPr lang="en-US" dirty="0" err="1" smtClean="0"/>
              <a:t>khuẩn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r>
              <a:rPr lang="en-US" dirty="0" smtClean="0"/>
              <a:t>:  VK, 1 </a:t>
            </a:r>
            <a:r>
              <a:rPr lang="en-US" dirty="0" err="1" smtClean="0"/>
              <a:t>số</a:t>
            </a:r>
            <a:r>
              <a:rPr lang="en-US" dirty="0" smtClean="0"/>
              <a:t> virus </a:t>
            </a:r>
            <a:r>
              <a:rPr lang="en-US" dirty="0" err="1" smtClean="0"/>
              <a:t>và</a:t>
            </a:r>
            <a:r>
              <a:rPr lang="en-US" dirty="0" smtClean="0"/>
              <a:t> 1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nấm</a:t>
            </a:r>
            <a:endParaRPr lang="en-US" dirty="0" smtClean="0"/>
          </a:p>
          <a:p>
            <a:r>
              <a:rPr lang="en-US" dirty="0" smtClean="0"/>
              <a:t>KK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TB: VK </a:t>
            </a:r>
            <a:r>
              <a:rPr lang="en-US" dirty="0" err="1" smtClean="0"/>
              <a:t>lao</a:t>
            </a:r>
            <a:r>
              <a:rPr lang="en-US" dirty="0" smtClean="0"/>
              <a:t>, </a:t>
            </a:r>
            <a:r>
              <a:rPr lang="en-US" dirty="0" err="1" smtClean="0"/>
              <a:t>hầu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VK, virus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nấm</a:t>
            </a:r>
            <a:endParaRPr lang="en-US" dirty="0" smtClean="0"/>
          </a:p>
          <a:p>
            <a:r>
              <a:rPr lang="en-US" dirty="0" smtClean="0"/>
              <a:t>KK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: </a:t>
            </a:r>
            <a:r>
              <a:rPr lang="en-US" dirty="0" err="1" smtClean="0"/>
              <a:t>diệt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VSV </a:t>
            </a:r>
            <a:r>
              <a:rPr lang="en-US" dirty="0" err="1" smtClean="0"/>
              <a:t>trừ</a:t>
            </a:r>
            <a:r>
              <a:rPr lang="en-US" dirty="0" smtClean="0"/>
              <a:t> </a:t>
            </a:r>
            <a:r>
              <a:rPr lang="en-US" dirty="0" err="1" smtClean="0"/>
              <a:t>bào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 smtClean="0"/>
          </a:p>
          <a:p>
            <a:r>
              <a:rPr lang="en-US" dirty="0" err="1" smtClean="0"/>
              <a:t>Tiệt</a:t>
            </a:r>
            <a:r>
              <a:rPr lang="en-US" dirty="0" smtClean="0"/>
              <a:t> </a:t>
            </a:r>
            <a:r>
              <a:rPr lang="en-US" dirty="0" err="1" smtClean="0"/>
              <a:t>khuẩn</a:t>
            </a:r>
            <a:r>
              <a:rPr lang="en-US" dirty="0" smtClean="0"/>
              <a:t> (Sterilization):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diêt</a:t>
            </a:r>
            <a:r>
              <a:rPr lang="en-US" dirty="0" smtClean="0"/>
              <a:t> VSV + </a:t>
            </a:r>
            <a:r>
              <a:rPr lang="en-US" dirty="0" err="1" smtClean="0"/>
              <a:t>bào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KHÁI </a:t>
            </a:r>
            <a:r>
              <a:rPr lang="en-US" dirty="0" err="1" smtClean="0"/>
              <a:t>NiỆM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gây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: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làm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sạch</a:t>
            </a:r>
            <a:r>
              <a:rPr lang="en-US" dirty="0" smtClean="0">
                <a:sym typeface="Wingdings" pitchFamily="2" charset="2"/>
              </a:rPr>
              <a:t> D. </a:t>
            </a:r>
            <a:r>
              <a:rPr lang="en-US" dirty="0" err="1" smtClean="0">
                <a:sym typeface="Wingdings" pitchFamily="2" charset="2"/>
              </a:rPr>
              <a:t>Cụ</a:t>
            </a:r>
            <a:r>
              <a:rPr lang="en-US" dirty="0" smtClean="0">
                <a:sym typeface="Wingdings" pitchFamily="2" charset="2"/>
              </a:rPr>
              <a:t>  (</a:t>
            </a:r>
            <a:r>
              <a:rPr lang="en-US" dirty="0" err="1" smtClean="0">
                <a:sym typeface="Wingdings" pitchFamily="2" charset="2"/>
              </a:rPr>
              <a:t>kỹ</a:t>
            </a:r>
            <a:r>
              <a:rPr lang="en-US" dirty="0" smtClean="0">
                <a:sym typeface="Wingdings" pitchFamily="2" charset="2"/>
              </a:rPr>
              <a:t> đ/v </a:t>
            </a:r>
            <a:r>
              <a:rPr lang="en-US" dirty="0" err="1" smtClean="0">
                <a:sym typeface="Wingdings" pitchFamily="2" charset="2"/>
              </a:rPr>
              <a:t>khe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rãnh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err="1" smtClean="0">
                <a:sym typeface="Wingdings" pitchFamily="2" charset="2"/>
              </a:rPr>
              <a:t>trước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khi</a:t>
            </a:r>
            <a:r>
              <a:rPr lang="en-US" dirty="0" smtClean="0">
                <a:sym typeface="Wingdings" pitchFamily="2" charset="2"/>
              </a:rPr>
              <a:t> KK &amp; TK</a:t>
            </a:r>
          </a:p>
          <a:p>
            <a:r>
              <a:rPr lang="en-US" dirty="0" err="1" smtClean="0">
                <a:sym typeface="Wingdings" pitchFamily="2" charset="2"/>
              </a:rPr>
              <a:t>Khả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năng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đề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kháng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của</a:t>
            </a:r>
            <a:r>
              <a:rPr lang="en-US" dirty="0" smtClean="0">
                <a:sym typeface="Wingdings" pitchFamily="2" charset="2"/>
              </a:rPr>
              <a:t> VSV  </a:t>
            </a:r>
            <a:r>
              <a:rPr lang="en-US" dirty="0" err="1" smtClean="0">
                <a:sym typeface="Wingdings" pitchFamily="2" charset="2"/>
              </a:rPr>
              <a:t>chọn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lựa</a:t>
            </a:r>
            <a:r>
              <a:rPr lang="en-US" dirty="0" smtClean="0">
                <a:sym typeface="Wingdings" pitchFamily="2" charset="2"/>
              </a:rPr>
              <a:t> HC, Th. </a:t>
            </a:r>
            <a:r>
              <a:rPr lang="en-US" dirty="0" err="1" smtClean="0">
                <a:sym typeface="Wingdings" pitchFamily="2" charset="2"/>
              </a:rPr>
              <a:t>Gian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tiếp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xúc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nồng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độ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Yếu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tố</a:t>
            </a:r>
            <a:r>
              <a:rPr lang="en-US" dirty="0" smtClean="0">
                <a:sym typeface="Wingdings" pitchFamily="2" charset="2"/>
              </a:rPr>
              <a:t> VL &amp; HH: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pH : </a:t>
            </a:r>
            <a:r>
              <a:rPr lang="en-US" dirty="0" err="1" smtClean="0">
                <a:sym typeface="Wingdings" pitchFamily="2" charset="2"/>
              </a:rPr>
              <a:t>Glutaraldehyde</a:t>
            </a:r>
            <a:r>
              <a:rPr lang="en-US" dirty="0" smtClean="0">
                <a:sym typeface="Wingdings" pitchFamily="2" charset="2"/>
              </a:rPr>
              <a:t> (&gt;7); </a:t>
            </a:r>
            <a:r>
              <a:rPr lang="en-US" dirty="0" err="1" smtClean="0">
                <a:sym typeface="Wingdings" pitchFamily="2" charset="2"/>
              </a:rPr>
              <a:t>Hypoclorite</a:t>
            </a:r>
            <a:r>
              <a:rPr lang="en-US" dirty="0" smtClean="0">
                <a:sym typeface="Wingdings" pitchFamily="2" charset="2"/>
              </a:rPr>
              <a:t> (pH&lt;7)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Độ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ẩm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EtO</a:t>
            </a:r>
            <a:r>
              <a:rPr lang="en-US" dirty="0" smtClean="0">
                <a:sym typeface="Wingdings" pitchFamily="2" charset="2"/>
              </a:rPr>
              <a:t>, Formaldehyde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Độ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cứng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giãm</a:t>
            </a:r>
            <a:r>
              <a:rPr lang="en-US" dirty="0" smtClean="0">
                <a:sym typeface="Wingdings" pitchFamily="2" charset="2"/>
              </a:rPr>
              <a:t> KK, TK</a:t>
            </a:r>
          </a:p>
          <a:p>
            <a:r>
              <a:rPr lang="en-US" dirty="0" err="1" smtClean="0">
                <a:sym typeface="Wingdings" pitchFamily="2" charset="2"/>
              </a:rPr>
              <a:t>Chất</a:t>
            </a:r>
            <a:r>
              <a:rPr lang="en-US" dirty="0" smtClean="0">
                <a:sym typeface="Wingdings" pitchFamily="2" charset="2"/>
              </a:rPr>
              <a:t> HC &amp; VC  </a:t>
            </a:r>
            <a:r>
              <a:rPr lang="en-US" dirty="0" err="1" smtClean="0">
                <a:sym typeface="Wingdings" pitchFamily="2" charset="2"/>
              </a:rPr>
              <a:t>giãm</a:t>
            </a:r>
            <a:r>
              <a:rPr lang="en-US" dirty="0" smtClean="0">
                <a:sym typeface="Wingdings" pitchFamily="2" charset="2"/>
              </a:rPr>
              <a:t> KK, TK</a:t>
            </a:r>
          </a:p>
          <a:p>
            <a:r>
              <a:rPr lang="en-US" dirty="0" err="1" smtClean="0">
                <a:sym typeface="Wingdings" pitchFamily="2" charset="2"/>
              </a:rPr>
              <a:t>Biofilm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sx</a:t>
            </a:r>
            <a:r>
              <a:rPr lang="en-US" dirty="0" smtClean="0">
                <a:sym typeface="Wingdings" pitchFamily="2" charset="2"/>
              </a:rPr>
              <a:t> do Staphylococcus, TK gram(-)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YẾU TỐ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KHỬ KHUẨN-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KHUẨN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DC </a:t>
            </a:r>
            <a:r>
              <a:rPr lang="en-US" dirty="0" err="1" smtClean="0"/>
              <a:t>cần</a:t>
            </a:r>
            <a:r>
              <a:rPr lang="en-US" dirty="0" smtClean="0"/>
              <a:t> TK (DC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):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mô</a:t>
            </a:r>
            <a:r>
              <a:rPr lang="en-US" dirty="0" smtClean="0"/>
              <a:t> hay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: DC </a:t>
            </a:r>
            <a:r>
              <a:rPr lang="en-US" dirty="0" err="1" smtClean="0"/>
              <a:t>phẫu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, </a:t>
            </a:r>
            <a:r>
              <a:rPr lang="en-US" dirty="0" err="1" smtClean="0"/>
              <a:t>cấy</a:t>
            </a:r>
            <a:r>
              <a:rPr lang="en-US" dirty="0" smtClean="0"/>
              <a:t> </a:t>
            </a:r>
            <a:r>
              <a:rPr lang="en-US" dirty="0" err="1" smtClean="0"/>
              <a:t>ghép</a:t>
            </a:r>
            <a:r>
              <a:rPr lang="en-US" dirty="0" smtClean="0"/>
              <a:t>, </a:t>
            </a:r>
            <a:r>
              <a:rPr lang="en-US" dirty="0" err="1" smtClean="0"/>
              <a:t>kim</a:t>
            </a:r>
            <a:r>
              <a:rPr lang="en-US" dirty="0" smtClean="0"/>
              <a:t>, catheter/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,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niệu</a:t>
            </a:r>
            <a:endParaRPr lang="en-US" dirty="0" smtClean="0"/>
          </a:p>
          <a:p>
            <a:pPr lvl="2"/>
            <a:r>
              <a:rPr lang="en-US" dirty="0" smtClean="0"/>
              <a:t>HC: </a:t>
            </a:r>
            <a:r>
              <a:rPr lang="en-US" dirty="0" err="1" smtClean="0"/>
              <a:t>glutaraldehyde</a:t>
            </a:r>
            <a:r>
              <a:rPr lang="en-US" dirty="0" smtClean="0"/>
              <a:t> 2%, H2O2 6%, </a:t>
            </a:r>
            <a:r>
              <a:rPr lang="en-US" dirty="0" err="1" smtClean="0"/>
              <a:t>EtO</a:t>
            </a:r>
            <a:r>
              <a:rPr lang="en-US" dirty="0" smtClean="0"/>
              <a:t>, acid </a:t>
            </a:r>
            <a:r>
              <a:rPr lang="en-US" dirty="0" err="1" smtClean="0"/>
              <a:t>peracetic</a:t>
            </a:r>
            <a:endParaRPr lang="en-US" dirty="0" smtClean="0"/>
          </a:p>
          <a:p>
            <a:r>
              <a:rPr lang="en-US" dirty="0" smtClean="0"/>
              <a:t>DC KK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(DC </a:t>
            </a:r>
            <a:r>
              <a:rPr lang="en-US" dirty="0" err="1" smtClean="0"/>
              <a:t>bán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):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xúc</a:t>
            </a:r>
            <a:r>
              <a:rPr lang="en-US" dirty="0" smtClean="0"/>
              <a:t> </a:t>
            </a:r>
            <a:r>
              <a:rPr lang="en-US" dirty="0" err="1" smtClean="0"/>
              <a:t>niêm</a:t>
            </a:r>
            <a:r>
              <a:rPr lang="en-US" dirty="0" smtClean="0"/>
              <a:t> </a:t>
            </a:r>
            <a:r>
              <a:rPr lang="en-US" dirty="0" err="1" smtClean="0"/>
              <a:t>mạc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vùng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tổn</a:t>
            </a:r>
            <a:r>
              <a:rPr lang="en-US" dirty="0" smtClean="0"/>
              <a:t> </a:t>
            </a:r>
            <a:r>
              <a:rPr lang="en-US" dirty="0" err="1" smtClean="0"/>
              <a:t>thương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DC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soi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hoá</a:t>
            </a:r>
            <a:r>
              <a:rPr lang="en-US" dirty="0" smtClean="0"/>
              <a:t>,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, DC </a:t>
            </a:r>
            <a:r>
              <a:rPr lang="en-US" dirty="0" err="1" smtClean="0"/>
              <a:t>gây</a:t>
            </a:r>
            <a:r>
              <a:rPr lang="en-US" dirty="0" smtClean="0"/>
              <a:t> </a:t>
            </a:r>
            <a:r>
              <a:rPr lang="en-US" dirty="0" err="1" smtClean="0"/>
              <a:t>mê</a:t>
            </a:r>
            <a:r>
              <a:rPr lang="en-US" dirty="0" smtClean="0"/>
              <a:t> &amp;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HC: </a:t>
            </a:r>
            <a:r>
              <a:rPr lang="en-US" dirty="0" err="1" smtClean="0"/>
              <a:t>nt</a:t>
            </a:r>
            <a:r>
              <a:rPr lang="en-US" dirty="0" smtClean="0"/>
              <a:t>, acid </a:t>
            </a:r>
            <a:r>
              <a:rPr lang="en-US" dirty="0" err="1" smtClean="0"/>
              <a:t>peracetic</a:t>
            </a:r>
            <a:r>
              <a:rPr lang="en-US" dirty="0" smtClean="0"/>
              <a:t> 0,2% (</a:t>
            </a:r>
            <a:r>
              <a:rPr lang="en-US" dirty="0" err="1" smtClean="0"/>
              <a:t>peroxyacetic</a:t>
            </a:r>
            <a:r>
              <a:rPr lang="en-US" dirty="0" smtClean="0"/>
              <a:t> acid) (</a:t>
            </a:r>
            <a:r>
              <a:rPr lang="en-US" dirty="0" err="1" smtClean="0"/>
              <a:t>ngăn</a:t>
            </a:r>
            <a:r>
              <a:rPr lang="en-US" dirty="0" smtClean="0"/>
              <a:t> </a:t>
            </a:r>
            <a:r>
              <a:rPr lang="en-US" dirty="0" err="1" smtClean="0"/>
              <a:t>ngừa</a:t>
            </a:r>
            <a:r>
              <a:rPr lang="en-US" dirty="0" smtClean="0"/>
              <a:t> </a:t>
            </a:r>
            <a:r>
              <a:rPr lang="en-US" dirty="0" err="1" smtClean="0"/>
              <a:t>biofilm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PP Pasteur (</a:t>
            </a:r>
            <a:r>
              <a:rPr lang="en-US" dirty="0" err="1" smtClean="0"/>
              <a:t>nhiệt</a:t>
            </a:r>
            <a:r>
              <a:rPr lang="en-US" dirty="0" smtClean="0"/>
              <a:t> # 75 </a:t>
            </a:r>
            <a:r>
              <a:rPr lang="en-US" dirty="0" err="1" smtClean="0"/>
              <a:t>độ</a:t>
            </a:r>
            <a:r>
              <a:rPr lang="en-US" dirty="0" smtClean="0"/>
              <a:t> C)</a:t>
            </a:r>
          </a:p>
          <a:p>
            <a:pPr lvl="2"/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HC: H2O KK, or H2O </a:t>
            </a:r>
            <a:r>
              <a:rPr lang="en-US" dirty="0" err="1" smtClean="0"/>
              <a:t>thường</a:t>
            </a:r>
            <a:r>
              <a:rPr lang="en-US" dirty="0" smtClean="0"/>
              <a:t> + </a:t>
            </a:r>
            <a:r>
              <a:rPr lang="en-US" dirty="0" err="1" smtClean="0"/>
              <a:t>Cồn</a:t>
            </a:r>
            <a:r>
              <a:rPr lang="en-US" dirty="0" smtClean="0"/>
              <a:t> 70</a:t>
            </a:r>
          </a:p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soi</a:t>
            </a:r>
            <a:r>
              <a:rPr lang="en-US" dirty="0" smtClean="0"/>
              <a:t> ổ </a:t>
            </a:r>
            <a:r>
              <a:rPr lang="en-US" dirty="0" err="1" smtClean="0"/>
              <a:t>bụng</a:t>
            </a:r>
            <a:r>
              <a:rPr lang="en-US" dirty="0" smtClean="0"/>
              <a:t>, ổ </a:t>
            </a:r>
            <a:r>
              <a:rPr lang="en-US" dirty="0" err="1" smtClean="0"/>
              <a:t>khớp</a:t>
            </a:r>
            <a:r>
              <a:rPr lang="en-US" dirty="0" smtClean="0"/>
              <a:t>: </a:t>
            </a:r>
            <a:r>
              <a:rPr lang="en-US" dirty="0" err="1" smtClean="0"/>
              <a:t>Tk</a:t>
            </a:r>
            <a:r>
              <a:rPr lang="en-US" dirty="0" smtClean="0"/>
              <a:t> or KKMĐC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 TK &amp; KK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ướt</a:t>
            </a:r>
            <a:r>
              <a:rPr lang="en-US" dirty="0" smtClean="0"/>
              <a:t> (steam sterilization): 121o /15’ min,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cỡ</a:t>
            </a:r>
            <a:endParaRPr lang="en-US" dirty="0" smtClean="0"/>
          </a:p>
          <a:p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khô</a:t>
            </a:r>
            <a:r>
              <a:rPr lang="en-US" dirty="0" smtClean="0"/>
              <a:t> : 170 o/2 h</a:t>
            </a:r>
          </a:p>
          <a:p>
            <a:r>
              <a:rPr lang="en-US" dirty="0" smtClean="0"/>
              <a:t>Et-O: 37 o/5h; 55 o/3h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spore strip</a:t>
            </a:r>
          </a:p>
          <a:p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: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suất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Giám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DC TK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QUERQWFBUVFBgXFxgXFxcUGBcYGBcXFhgVFBcYHCYgGBkkGhUUHy8gIycpLCwsFR8yNTAqNSYsLCkBCQoKDgwOGg8PGikkHxwsLCwsLCwsLCwpLCwsLCwpLCwsLCwsKSwsLCkpKSwsLCwsLCwsLCkpLCwsLCwpLCwsLP/AABEIAL4A8AMBIgACEQEDEQH/xAAcAAABBAMBAAAAAAAAAAAAAAAAAwQFBgECBwj/xABJEAACAQIDBAYGBQoEBAcAAAABAhEAAwQSIQUGMUETIlFhcZEHMoGhscEUI0JScxYzNGJygrLR4fA1U5KiJETS0xUXJUNjg5P/xAAaAQACAwEBAAAAAAAAAAAAAAAAAwECBAUG/8QAKBEAAgIBAwQCAgIDAAAAAAAAAAECEQMEITESE0FRIjIFYXHwQoGh/9oADAMBAAIRAxEAPwDuNFFFABRSWJxARGduCqWPgBJ+Fc/velkE9VEX9osfhFVckuS8YOXB0WiuZH0m3uRsR4kHymsp6TLp/wAn2g/9VV7sS/ZkdMorm6elK4D1kskdzkfM1IbN9Kdl7i23XKWIAysG1JjhAqVki/JDxSXgvFFNNq7RWxZe64JVBJjj7KpL+mbDSQLb8ecVLklyUjFy4Og0Vzp/TNY5Wzw5nn5Umvpmt87fkSflVe7H2X7M/R0miubf+c1v/K9/9Kktj+lK1fuJbFpgWYLMiNTFSskXwQ8UkXeiiiriwooooAKKKKACiiigAooooAKKKKACiiigAooooAKKKKAGO3f0a/8Ag3P4DXm7FnWvR+8Dxhb5P+S/8JrzhjfWpOUdiGdxq1Dms3a0FIHm2enm7JnF2PxF+NMakdzlnH4cH/NX41aP2RD4Z6A36P8A6fifw/mK83uesfGvR+/n+HYn8P5ivNzesfGm5fArCbCgmsUE1nHils1Ztx/0yz+In8Qqr22qz7j/AKZZ/ET+IVeHJSXB6GooorWZAooooAKKKKACiiigAooooAKKKKACiiigAooooAKKKKAIzeb9DxH4L/wmvOeN9avRW9VyMHiD/wDE3vEV50xvrUnKPxDO5WgFb3K1pA4xUnuQJ2hh/wAVfjUYaltwP8Rw34q/GrQ+yIl9Wd737/w7E/h/MV5tb1j416R38/w7E/h/MV5ub1j403KKxGawa2rDVnHm1urNuN+mWfxE/iFVq3Vl3HP/ABln8RP4hV4clZcHoeiiitZjCiiigAooooAKKKKACiiigAooooAKKKKACiiigAooooAht8f0HEfhGvPOLHWr0ht7Z5v4a7aUgF0KgnhPfXDts7jYy05mw7DgCgzg+GXX3UnKPxFVuca0FPsVsm8h69q4vijD4im30VvunyNIHiJqZ9HqztHDfiD41HLgXPBGPgpNXP0eblYr6ZavNZdLaNJZxl4awAdfdVobsrLZM6pv5/h2J/D+Yrzc46x8a9O7x7OOIwt2ypALpAJ4cQdfKuHbR9GuNtufqs4J0KMrA6+NNypsViaRVawanzuPjQY+jXf9JPwrH5D40/8ALXf9BpHS/Q+0QlurJuR+mWfxE/iFYs+j/Gn/AJdx4lR8TVi3Z3Jv4e/bu38qBWDROZjlIPAU2GOV8FJyiluzs9FRLbxp2N7qTbeZfunzFa+3L0Ye5H2TVFQTb0j7h8/6Vo29HYg86t2p+iO7H2WCiq229Dz6q+/+dDbxv2KPZ/Wp7MyveiWSiqyd4bnaPIUflG/d5UdmQd6JZqKrP5S3ByXy/rVR2rvttdLz9BYw9y0G6hOhI04/WDWZqJYpItHJF+TqlFchHpG2yNTgbLDun/u04t+lvHKPrdlue9Hb4ZWpfS/Re17OrUVA7q70/TbSubT2WIMo85lIMEageM99T1DVAnYUUUVBIUUUUAFQu3cTdT80gbnM6jlwNTVVneLbLWboU22dWUZcpUHNmVCIJEyXTjHOqzVqiU6K3jtrYudVu+z+lNrW2b549Jp25qkW3oUlmZIsi1bu9JmklbshBkicxZSIE1r+VWGiQ5bqloVGJAEzIjQ9U8eysrxIupjZdr3i+YoSQoU9UiQCCJ79BT2/tBp0a4BAMMdZPHh3zTiziRdtLcUEB1DAEQQCJ1FRmKP1hHh8q26KCU2ZtTL4ixxJPM+2pV9vW7NmyLmaQubRSZEngRpNRFsaVjae2EtPYW5oGtTmEnXOwjKBPLjWzPshOD7GMd6RxxS0QweRLAApwysImSPI0iPSlPCwP/0P/TTptu2IUibod8gNtOk68SFPMEjUdtLNj8OM03LQymG6ydU9h7DodO41l6jYZwfpCsXQJV0J4yMw8xr7qUxu0hdCMoYCD6ylTx7DW+y8fau5+hZWyNlYrwmAdDz0PGojezBq1+0TdZCFRgAAyhkdyrHMIHrOD2gfq02GTeqFZFcR6+IUEAsATwBIBPcO2mtzbFkLmN60FmJzrExMTMTGtRe0NlpcZbr3CDaC5mHRj1WD9Yx1RIOgjjSNjZGGthBbdluJ1Q4brmZswZBBGhXhHVPYac5MzKKZK3du2FzZrySoJOuaAADwAPIgwORmtrm2bSorlmyscq/V3TLTAEBJBJ0EjXlNQSbMwcZcvVKGWlwIKCzkM8mVDHI5Jp/ZxOHCImuQuGWc0ZhkuCCeYzIe6aFN/oOhfsW/KnDgMSxIVsh6rDrSwjrQOKt5U6sbbtu7IouEogckpAysCVKmZM5WgRyNMRgbCtAtNN0C5Aza9I2h9YAMSZ8+w0/2PggzEWrQtqLNsAlcsr14SCNAsg/v0dcrqwcFQwt70I4To0ds1xbZkopVnErnBaRI7eyKapvrayFmt3Vhc0ECYAuHThP5m4NJEjjVns7shPVS2BM6ADUcDw5cuyh9hBtGCGJ0KjmdeXefM1ZdXsr8fQ12XjFv2w65gJIhhB0MGO0d40NOGtCsAEacI+VbZ6urKOhN0jXvpID30tmEGeNJtHjVkVZJbCxWW4J7audUHCvlYRV5wzyinurHqFvZswPahWiiisxoCiiigAqtbzYmGZbtjpLRtyTGaTOqnyB5cJmrLUBvDsy45m1ea2SoEA6aGZjtqHwBVE2jhL6MDaZc1iWWIi3ZzMo0PVy6xz1qOxNvBq6LdS4CAcoLFvvSSAe1iJ76sN6xi4IJtPxGqzmHCDDDUg6+HYaYXLd8EDoLJkkSEkQBoT1tJ1HdpxmKQ2SI2d4rCqtq1nbJlQSDAB0WWYydPhTjaFo9IY+6PhSIweLkZjbUGZhQCSdQSOEg6VnajlXb2fAVr0juboz6j6mLb6VttPG2R0CXZlgCCJjR3gGO/SP1qYK5qSxVu6bdgoiXFytIcag5m9XXmK16mNRE6d3IbYO1hEOUXzmtXUuNnbh0alEQkqIUKIjjw11pli9gYRM4N1xrM5ATbElzDZJ43PET405TCET0mBRi3NCQD2BpGpmNeFb4+6CHN7COwLFyMxKnKF1iNCQJHeDwrCbR3szFYbDBgMRmztME5zmCqhjKsmcoOvwrfbWLw7ZHZDcZlUATGh6XKOPaWH/2CmGHtGQ1vBIIjKTM9rcVHEGBw4GnW0sUUKKcPaLC2CJ5amANDwga1fGvkUyPYfYG5gjaKoqtbVDcPVYiLaqs66khSojw7qSvbewaq4yGFzHRVBmWHVYHRi2eDPEHhziv/G7qwqYeyJENEAQCAFjICdCTwjTvp3hNu4ks4cIArZQVDaiAZk8tSPGn0xFodNtu2gFu3h36oCr1BGUObYIInSVPuPOlNmbeuEAfRnzHXhkWC0LxmCBEg8Mp8Kqn5VYh1vZXXNbVnGVM/qMRlPXmSAOIU6HTsXu7axYuMqsSouKmbKkQyDrQBMh24jQcxU3sBa7m28RJjCNzjrgA6qATpoCCT3RTcbYxVxRct2RkK3CvXHXBg2m1GhIB0OnXFQWzNoYy4+d3YJpKkASGtKYAyAgh2MktyIipkYtubHv1oUWyG0hbDYzFgkdECCxhmYaDMVjKCJGUK3tNTF1BNQL3m+8fOjpj2mmxVCpOzfEKQ5B7T76TI/v5VmZ/vsrV+FXsrRsEmkrgrKnj41h2BqUVYB4NXbYl2bQ1mKoLtVw3Vu9QjupGdXEfgfyJ6iiisRtCiiigAqJ2tmDSOEVLVD7R2si3ltNIZgCOyCSJPZ1oXxIpOfH3I1ZKdMjLmIakGxbVJ4zRGIEkKSBHEgEgedRWHvEvb66OHBJUJBXqkzOY/aEaj31z3gyL/Iapr0ZW4xInhUBt1vr2Hh8BU/i9sWUzS69U5WjkYJj3Hyiq3te8WvORwnn2QBXV/GQcZPqd7GPWO4qhFGqx2L8W7I/VP8bVWxVks3kFqwGIDFWOpiQGYmPI1u1qk8fx5sz6WuvceriRFBxIrYWVIkUwv3GzOttM2SMxL5eK5tNDyrjVn/R0viPkxI7Kgt4bg6YTwyL8+NTeHVWVW4ZlB8xNUjfXHX7eKzWlD2za6oyhhISACV1BLsvExE+NatJ3IzbyGfOlKNIc59e/5UoL57PbUDa3oBd1KGB0YtsZXpM9zomYBhGWdQQTIqS2ptJLGXMGbNI0jlrxJAkzoOJOg1rqKcfZhcJLwPDjGk1suNbsqOXb2HzMueChIMq4BKsEOXTrEMwEDWTwp3Zxtu5lyXEOaYEgHQwYUwdDpEaVNx9kVJeBwMS3L28a1bGMBAEnv084FLG1HCtDb1qaRFsQxFy8UQoQGFxSw0Ia3IzAFxIOWTy150hbbEG4wIuBDcGVibUhApLZcuvWOgB4Ze81IZNaVQRw5io6V7LKTXgjsCMRNg3J0R1vDMIzaZXA5nQ+dSrXP7+FYzVsGqaSItsru2d9cPhrvRXc+aA2iZgZ75ppb9I+DP22H7VtvlNPd4tzrOMYPcLqyrlBQgSJJ1DAzx7qoO9W6lnBm3Ny43SZo0WRliZEfrVnnLJHfwPhCEtvJesPvhhXPVxFv2kofJwKve5G0FcwrBuqdQQRyPKvOmF2Cl5gtrEWwx4LcPRE9wLQpPdNdd9E+5GNwF1zetgW36NlKurCRmDSAeat/tpTy9WzGLD0u0deooopBoCiiigAqv7Sw9h8RmLFblvKW1gELlIDTpALodI1irBURtzYtrEKy3VkMsGCVJBiQSsT6q+QqsuAG2Ll7T9EZJRgpB+1BAgjvqq7tYXHC+v0mzat21tsJRusTyzDOcwmTJHGpD8g7Kxle+oB4C5oRIMHTQGIMRM6zFNk3BUMzfSMRJafXGgDFgoPICT7qQywLuoi3Xdrk5i4CgBQubMYEk9YZ34QNeHaw2rhwL9wDhOgnuBqXsboWLTq4zsylSCzkwVnWO0ySe+me01+uc/rfICtujfyf8GXUrZEctrXQU+x+w2v2rBDKCoYQwOsXM4WQeBIAOh0msW1HGn1/YvSrZcOVZRcA5qZaRmHdHbzNadQ7iKwKpD7ZWFa3ZRHjMo1jUCSTlGg0EgDwqpb07dNrEXLfQXbk21CtbAjUSc3VOcyIg6RpzqWubIx4uu64pCrTlUrIWdQoBB58DOnYeFIX8FtIhQL9oGevChdAVjKcs8A0+PZWM2m+29k3r3QNZhctvUkhQpOU6LlJB0yyDw0pvi8DctOyraZkVBlIzGdFBUGD1szQNeTHQCnabJxzQXxSqQR6iCI1n7PHhHYO/WpG5tN7CC26tcKIgN0gwxbN1jprEEtB0EczV8bpi8itFMuYxWcLeRCrHKJGaW0MQeM8eH2k5kwviMFhriWy6qEKwkygKGDEaShhTHDQVP4Xei3cYjEZArAlZGYwJJD6ngkTpxW5yWn+OwmDcr0wQEooGYFTkcsqrGkAkuI/a7DTlJCXEp9vZGHdPqoUhg4dCpfNJeSxBzasdGnjwplc3Ttlp6Ri8o5zEGQLpusSBE5mIEwAIEVcsXurYvFWtlRJJZgcxKksWK8QWJYjMZ005CNMRuOqy1q81oxEnUAcABqI14dhJ4zQ69Av5KxsHYTWUuC4czMNWV4zEkseCqyySOJPcaa2bWLttZUvdZejQ3DK3JuE9dZZWIAAA5DrcRVrxG7WLSOjuJcHWkNprrlAOWYACySSTmY9laYnB4i2wUW+kGVZbguYkA6asAASeHKp2oN73KxhtvYgIxZULC5aSGt3LQJusVyg8ZErMiRrxkGpTHbcFh7aOhJYLmZWGRSzZQAWiTMkTEgaSdKe4G/cuOqdEy9QswYGQR0UAA8puf7T2UtjdjIzK1y0Cy8Cy6jmBPZOsdtWTdbMq0vKItd5rWodbluLht6pmBcAswHRliYAJJiKkbOKtvGS4rTEQwPFQw8wynwYdtNMbu9ZuCGX7Vxv37ilWfX7WpIPKox9yLbMJuNlhtAFDAlbKSGIMQtgagAydCKm5IiossTJTHaGxrN8AX7avl4SNRPGDy5VKg0m68fbTOeRd1wUranozwzj6ovaPcS6+1Wk+RFRuBXauymnC3TdtD7Al1js6JtR+7rV/ekb6GlPDFjFmkh/uB6X1x1w2L9k2byrmJBlDBAOh6ynXgZ8a6NXK9k4VOnV8oDgZc0CYJGk866mvAVmyQ6DTjn17maKKKWMCoLbd8q+hI0FTtVveE/WewVzfyTaw2vaHYVchrax1wnVpHhSjYxu6muHfjShrgwz5K+zNLir4Br7FhJqJ2l+fudzVJfaHjUbtA/XXJ++fbrFeh/CzlKUrfhHP1qSSNLVOdo7VazZsFQDJuSD491NKNuJ/w1j9q58a9F0qTSf92MuD7Cyb56DNa49jfzFZO+Cc7beYqrxI0rZW6pHOugtFhcU6/6baLK2+A5Wj7WHyFJ4refEdLaFsWouAkhg2gUSWDA8NUHDieNV4Lr3VM/SLfVRimYoRBInLALd4GgnwFYtTghjfwQrK6Ri1v2r2897DIV6sSYIz+rn6RQFEa5pI15zTzEbewl9kF2xdVrqzOQnQDozLWyYAF2J0EPIMGaiMNhcO65bLkFTPUuElIzWyADIy6MsRBjupxg9lIrKyHRLYtqJkBZDEz2mF8qxKIlyRI3cDgS5Xpgly4JVTcAP28pRW1gM2YAaSg00rdN2ekEWsUWXSIOYiCWkHMQeuQw0+woJMGYPFbJdrwcMuSULakEqmuRk9V+sZDHVZ0po277SuVUUtee45A0yw2RSEKk/Y8IocP0Cl+y5CxjlUnpEdoHVKrlmSWC8CFCgKsmSTJOmra5vBibQAvWFJOgKkgMxkKEHWJkrPaFaY0NVbBY3GqLaBroPUBGbLEJcuvDOrAauiaz+bAq0bPx13Jb+kZHuLrMDQ66iANcpiQBz0A0qEn4JbQqm9cORcttbGVQAwgZyetmadFg9nC1cPKpHAbzWbg67KrTGUkgwSAkyBqwdNBzMcQY0fawZYdARwMwRqIOh7pFMRbw3SBxbVXBDSFy6jNBMcYzNE9tWUJFXJE42DtvxUVAY+2FuMFEAR/Wpe3jV5Goa9clyT9402qFXZoKSuv8qVakmAqyKsRuiPdSPGlro0/vspIaTV/BR8i2zz9YunOumLwHhXONmp9YIHOukVk1HKNen4YUUUVmNIVXN4Pzo8BVjqubwfnP3R865v5JXh/2h2H7EdYFLRSVnhSmavOJUjUzCp1hUvid2LTy0sCdTrIk91RltSSNKta8K7v4puPU1+jLnSlVlbubofdueY/lUJvVhDZtWUbteCOHEGPGK6BUTvDs4X7fRmJ4qTyYcP5e2u/DM1JNmeMFF2jk3TANHfW0we2a0x2EZLjKwIgme0a8Kbm5PbpXoceVOJckFaTHZTnGbupcJaWUumViIOhKkxPDRY7I7eFS26m67X/rLoy2/ItHId3aau17d+y32cv7JjhpEcK5eqzwcqF5E2tjl2z921w9q4trV7imWYlR2AAiSunPU86ZW93bqKFtGACTMgQMwZT1Ym5CKhYj1Z9vU7m6a/Zc+0A/CKZ391rg9UqfcffWXqgxPTNHNTdxYGucsZPq8WKaADrIltHMGSCwHdq6/KG4OlKtbbL0aqOspLu2WI16scCdTBMRVyu7Dur/AO23iIb4UzxGFHB1/wBQ1/3CrbeGV38ojdpbXFl7asBDlucQFAMxGvEDxIpaxtm22hZUYaMhZcynTRhPePMVnFbHS4wdll1BUMCQwVuIDKedRGO3Tk/VMVJa3nzEuGW2wYKMwPJY1MRIqdytIsP0hYkkAdpIjzrcEGoDE7vn6OLKNI6QOxcHX6zpGUZdFkyI4AUjfwN76Q7hFXP9WGRzK29CXdSBL+tB1jTvNS2CVljI+VZy1WWxV63ab86rHEqqgjpMtosqyTDAIElpnQ86souVN2RVGxFIXedKnER2Ui90UEMTvNMUmF1/vtrN0gkf351pnpiYtok9jJ9YB3gV0GqFu2Jur4ir7WTO9zZg+oUUUVnHhUTtXCZ201IFS1NMVYYmVAms+px9zH00Wi6ZCHAkfZPlR9E7AZ8KknuXB9g/Gk2vP9wn2VxJaRX5H9bGJtMB1zAqyqdKhDYuufUgd+lTNlIUA8QK6ukg4JqhU3ZvULtq6Sy5DOWZqaqDxeHNty2pBM6cK3CyIx+Bt3RmvJMD1o1H7wM0zwmxsMpDhGaPvdYeXDzqwnGWm9dfMVhXsdny+dMjOSVbgJnaTEdWfKKm8AxNtZ4xrUS2It8EHkKl8EsIo7qWAvRRRQAVhkB0Ikd+tZooAZXtjWW4218QMp91Mb26ls+qzr7cw/3TU3RUptEUmVi5upcHq3Fb9pSPeP5Uyu7AvjXowf2WB+MVdKKuskkVeOLOdXMMU423WTzQ/ETWiOO32TXSKbX9m2n9e2p8VFX7z8lHhRyPfHbL4TDm6mUtnVRmBIMnXgRynnVUw3pWnS9Yjvtt8mHzrtm1fR9hMQuV0MTMAyJ8DNUzafoCsNrZulD2Eae7+VVllldomOKNUyCwG++FuadKEJ5XBk956vvqbt4gMJUgjtBkeYqpbT9A+NtybRS6OwGD74qqYvYG0MAZNq/Z71DZfbGnnUrO/KKvTrwzv26SfWDTkaudc99E+Je7h7Vy6ZZrZJMATqRMDSuhVXI7djIKlQUUUUsuFFFFABRRRQAUUUUAFEUUUAJPhUPFR5UmdnW/uCnNFACNvBIvBVHspaiigAooooAKKKKACiiigAooooAKKKKACiiigArBWeNZooAStYVF9VVXwAHwpWiigD//2Q=="/>
          <p:cNvSpPr>
            <a:spLocks noChangeAspect="1" noChangeArrowheads="1"/>
          </p:cNvSpPr>
          <p:nvPr/>
        </p:nvSpPr>
        <p:spPr bwMode="auto">
          <a:xfrm>
            <a:off x="155575" y="-868363"/>
            <a:ext cx="22860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QSERQUERQWFBUVFBgXFxgXFxcUGBcYGBcXFhgVFBcYHCYgGBkkGhUUHy8gIycpLCwsFR8yNTAqNSYsLCkBCQoKDgwOGg8PGikkHxwsLCwsLCwsLCwpLCwsLCwpLCwsLCwsKSwsLCkpKSwsLCwsLCwsLCkpLCwsLCwpLCwsLP/AABEIAL4A8AMBIgACEQEDEQH/xAAcAAABBAMBAAAAAAAAAAAAAAAAAwQFBgECBwj/xABJEAACAQIDBAYGBQoEBAcAAAABAhEAAwQSIQUGMUETIlFhcZEHMoGhscEUI0JScxYzNGJygrLR4fA1U5KiJETS0xUXJUNjg5P/xAAaAQACAwEBAAAAAAAAAAAAAAAAAwECBAUG/8QAKBEAAgIBAwQCAgIDAAAAAAAAAAECEQMEITESE0FRIjIFYXHwQoGh/9oADAMBAAIRAxEAPwDuNFFFABRSWJxARGduCqWPgBJ+Fc/velkE9VEX9osfhFVckuS8YOXB0WiuZH0m3uRsR4kHymsp6TLp/wAn2g/9VV7sS/ZkdMorm6elK4D1kskdzkfM1IbN9Kdl7i23XKWIAysG1JjhAqVki/JDxSXgvFFNNq7RWxZe64JVBJjj7KpL+mbDSQLb8ecVLklyUjFy4Og0Vzp/TNY5Wzw5nn5Umvpmt87fkSflVe7H2X7M/R0miubf+c1v/K9/9Kktj+lK1fuJbFpgWYLMiNTFSskXwQ8UkXeiiiriwooooAKKKKACiiigAooooAKKKKACiiigAooooAKKKKAGO3f0a/8Ag3P4DXm7FnWvR+8Dxhb5P+S/8JrzhjfWpOUdiGdxq1Dms3a0FIHm2enm7JnF2PxF+NMakdzlnH4cH/NX41aP2RD4Z6A36P8A6fifw/mK83uesfGvR+/n+HYn8P5ivNzesfGm5fArCbCgmsUE1nHils1Ztx/0yz+In8Qqr22qz7j/AKZZ/ET+IVeHJSXB6GooorWZAooooAKKKKACiiigAooooAKKKKACiiigAooooAKKKKAIzeb9DxH4L/wmvOeN9avRW9VyMHiD/wDE3vEV50xvrUnKPxDO5WgFb3K1pA4xUnuQJ2hh/wAVfjUYaltwP8Rw34q/GrQ+yIl9Wd737/w7E/h/MV5tb1j416R38/w7E/h/MV5ub1j403KKxGawa2rDVnHm1urNuN+mWfxE/iFVq3Vl3HP/ABln8RP4hV4clZcHoeiiitZjCiiigAooooAKKKKACiiigAooooAKKKKACiiigAooooAht8f0HEfhGvPOLHWr0ht7Z5v4a7aUgF0KgnhPfXDts7jYy05mw7DgCgzg+GXX3UnKPxFVuca0FPsVsm8h69q4vijD4im30VvunyNIHiJqZ9HqztHDfiD41HLgXPBGPgpNXP0eblYr6ZavNZdLaNJZxl4awAdfdVobsrLZM6pv5/h2J/D+Yrzc46x8a9O7x7OOIwt2ypALpAJ4cQdfKuHbR9GuNtufqs4J0KMrA6+NNypsViaRVawanzuPjQY+jXf9JPwrH5D40/8ALXf9BpHS/Q+0QlurJuR+mWfxE/iFYs+j/Gn/AJdx4lR8TVi3Z3Jv4e/bu38qBWDROZjlIPAU2GOV8FJyiluzs9FRLbxp2N7qTbeZfunzFa+3L0Ye5H2TVFQTb0j7h8/6Vo29HYg86t2p+iO7H2WCiq229Dz6q+/+dDbxv2KPZ/Wp7MyveiWSiqyd4bnaPIUflG/d5UdmQd6JZqKrP5S3ByXy/rVR2rvttdLz9BYw9y0G6hOhI04/WDWZqJYpItHJF+TqlFchHpG2yNTgbLDun/u04t+lvHKPrdlue9Hb4ZWpfS/Re17OrUVA7q70/TbSubT2WIMo85lIMEageM99T1DVAnYUUUVBIUUUUAFQu3cTdT80gbnM6jlwNTVVneLbLWboU22dWUZcpUHNmVCIJEyXTjHOqzVqiU6K3jtrYudVu+z+lNrW2b549Jp25qkW3oUlmZIsi1bu9JmklbshBkicxZSIE1r+VWGiQ5bqloVGJAEzIjQ9U8eysrxIupjZdr3i+YoSQoU9UiQCCJ79BT2/tBp0a4BAMMdZPHh3zTiziRdtLcUEB1DAEQQCJ1FRmKP1hHh8q26KCU2ZtTL4ixxJPM+2pV9vW7NmyLmaQubRSZEngRpNRFsaVjae2EtPYW5oGtTmEnXOwjKBPLjWzPshOD7GMd6RxxS0QweRLAApwysImSPI0iPSlPCwP/0P/TTptu2IUibod8gNtOk68SFPMEjUdtLNj8OM03LQymG6ydU9h7DodO41l6jYZwfpCsXQJV0J4yMw8xr7qUxu0hdCMoYCD6ylTx7DW+y8fau5+hZWyNlYrwmAdDz0PGojezBq1+0TdZCFRgAAyhkdyrHMIHrOD2gfq02GTeqFZFcR6+IUEAsATwBIBPcO2mtzbFkLmN60FmJzrExMTMTGtRe0NlpcZbr3CDaC5mHRj1WD9Yx1RIOgjjSNjZGGthBbdluJ1Q4brmZswZBBGhXhHVPYac5MzKKZK3du2FzZrySoJOuaAADwAPIgwORmtrm2bSorlmyscq/V3TLTAEBJBJ0EjXlNQSbMwcZcvVKGWlwIKCzkM8mVDHI5Jp/ZxOHCImuQuGWc0ZhkuCCeYzIe6aFN/oOhfsW/KnDgMSxIVsh6rDrSwjrQOKt5U6sbbtu7IouEogckpAysCVKmZM5WgRyNMRgbCtAtNN0C5Aza9I2h9YAMSZ8+w0/2PggzEWrQtqLNsAlcsr14SCNAsg/v0dcrqwcFQwt70I4To0ds1xbZkopVnErnBaRI7eyKapvrayFmt3Vhc0ECYAuHThP5m4NJEjjVns7shPVS2BM6ADUcDw5cuyh9hBtGCGJ0KjmdeXefM1ZdXsr8fQ12XjFv2w65gJIhhB0MGO0d40NOGtCsAEacI+VbZ6urKOhN0jXvpID30tmEGeNJtHjVkVZJbCxWW4J7audUHCvlYRV5wzyinurHqFvZswPahWiiisxoCiiigAqtbzYmGZbtjpLRtyTGaTOqnyB5cJmrLUBvDsy45m1ea2SoEA6aGZjtqHwBVE2jhL6MDaZc1iWWIi3ZzMo0PVy6xz1qOxNvBq6LdS4CAcoLFvvSSAe1iJ76sN6xi4IJtPxGqzmHCDDDUg6+HYaYXLd8EDoLJkkSEkQBoT1tJ1HdpxmKQ2SI2d4rCqtq1nbJlQSDAB0WWYydPhTjaFo9IY+6PhSIweLkZjbUGZhQCSdQSOEg6VnajlXb2fAVr0juboz6j6mLb6VttPG2R0CXZlgCCJjR3gGO/SP1qYK5qSxVu6bdgoiXFytIcag5m9XXmK16mNRE6d3IbYO1hEOUXzmtXUuNnbh0alEQkqIUKIjjw11pli9gYRM4N1xrM5ATbElzDZJ43PET405TCET0mBRi3NCQD2BpGpmNeFb4+6CHN7COwLFyMxKnKF1iNCQJHeDwrCbR3szFYbDBgMRmztME5zmCqhjKsmcoOvwrfbWLw7ZHZDcZlUATGh6XKOPaWH/2CmGHtGQ1vBIIjKTM9rcVHEGBw4GnW0sUUKKcPaLC2CJ5amANDwga1fGvkUyPYfYG5gjaKoqtbVDcPVYiLaqs66khSojw7qSvbewaq4yGFzHRVBmWHVYHRi2eDPEHhziv/G7qwqYeyJENEAQCAFjICdCTwjTvp3hNu4ks4cIArZQVDaiAZk8tSPGn0xFodNtu2gFu3h36oCr1BGUObYIInSVPuPOlNmbeuEAfRnzHXhkWC0LxmCBEg8Mp8Kqn5VYh1vZXXNbVnGVM/qMRlPXmSAOIU6HTsXu7axYuMqsSouKmbKkQyDrQBMh24jQcxU3sBa7m28RJjCNzjrgA6qATpoCCT3RTcbYxVxRct2RkK3CvXHXBg2m1GhIB0OnXFQWzNoYy4+d3YJpKkASGtKYAyAgh2MktyIipkYtubHv1oUWyG0hbDYzFgkdECCxhmYaDMVjKCJGUK3tNTF1BNQL3m+8fOjpj2mmxVCpOzfEKQ5B7T76TI/v5VmZ/vsrV+FXsrRsEmkrgrKnj41h2BqUVYB4NXbYl2bQ1mKoLtVw3Vu9QjupGdXEfgfyJ6iiisRtCiiigAqJ2tmDSOEVLVD7R2si3ltNIZgCOyCSJPZ1oXxIpOfH3I1ZKdMjLmIakGxbVJ4zRGIEkKSBHEgEgedRWHvEvb66OHBJUJBXqkzOY/aEaj31z3gyL/Iapr0ZW4xInhUBt1vr2Hh8BU/i9sWUzS69U5WjkYJj3Hyiq3te8WvORwnn2QBXV/GQcZPqd7GPWO4qhFGqx2L8W7I/VP8bVWxVks3kFqwGIDFWOpiQGYmPI1u1qk8fx5sz6WuvceriRFBxIrYWVIkUwv3GzOttM2SMxL5eK5tNDyrjVn/R0viPkxI7Kgt4bg6YTwyL8+NTeHVWVW4ZlB8xNUjfXHX7eKzWlD2za6oyhhISACV1BLsvExE+NatJ3IzbyGfOlKNIc59e/5UoL57PbUDa3oBd1KGB0YtsZXpM9zomYBhGWdQQTIqS2ptJLGXMGbNI0jlrxJAkzoOJOg1rqKcfZhcJLwPDjGk1suNbsqOXb2HzMueChIMq4BKsEOXTrEMwEDWTwp3Zxtu5lyXEOaYEgHQwYUwdDpEaVNx9kVJeBwMS3L28a1bGMBAEnv084FLG1HCtDb1qaRFsQxFy8UQoQGFxSw0Ia3IzAFxIOWTy150hbbEG4wIuBDcGVibUhApLZcuvWOgB4Ze81IZNaVQRw5io6V7LKTXgjsCMRNg3J0R1vDMIzaZXA5nQ+dSrXP7+FYzVsGqaSItsru2d9cPhrvRXc+aA2iZgZ75ppb9I+DP22H7VtvlNPd4tzrOMYPcLqyrlBQgSJJ1DAzx7qoO9W6lnBm3Ny43SZo0WRliZEfrVnnLJHfwPhCEtvJesPvhhXPVxFv2kofJwKve5G0FcwrBuqdQQRyPKvOmF2Cl5gtrEWwx4LcPRE9wLQpPdNdd9E+5GNwF1zetgW36NlKurCRmDSAeat/tpTy9WzGLD0u0deooopBoCiiigAqv7Sw9h8RmLFblvKW1gELlIDTpALodI1irBURtzYtrEKy3VkMsGCVJBiQSsT6q+QqsuAG2Ll7T9EZJRgpB+1BAgjvqq7tYXHC+v0mzat21tsJRusTyzDOcwmTJHGpD8g7Kxle+oB4C5oRIMHTQGIMRM6zFNk3BUMzfSMRJafXGgDFgoPICT7qQywLuoi3Xdrk5i4CgBQubMYEk9YZ34QNeHaw2rhwL9wDhOgnuBqXsboWLTq4zsylSCzkwVnWO0ySe+me01+uc/rfICtujfyf8GXUrZEctrXQU+x+w2v2rBDKCoYQwOsXM4WQeBIAOh0msW1HGn1/YvSrZcOVZRcA5qZaRmHdHbzNadQ7iKwKpD7ZWFa3ZRHjMo1jUCSTlGg0EgDwqpb07dNrEXLfQXbk21CtbAjUSc3VOcyIg6RpzqWubIx4uu64pCrTlUrIWdQoBB58DOnYeFIX8FtIhQL9oGevChdAVjKcs8A0+PZWM2m+29k3r3QNZhctvUkhQpOU6LlJB0yyDw0pvi8DctOyraZkVBlIzGdFBUGD1szQNeTHQCnabJxzQXxSqQR6iCI1n7PHhHYO/WpG5tN7CC26tcKIgN0gwxbN1jprEEtB0EczV8bpi8itFMuYxWcLeRCrHKJGaW0MQeM8eH2k5kwviMFhriWy6qEKwkygKGDEaShhTHDQVP4Xei3cYjEZArAlZGYwJJD6ngkTpxW5yWn+OwmDcr0wQEooGYFTkcsqrGkAkuI/a7DTlJCXEp9vZGHdPqoUhg4dCpfNJeSxBzasdGnjwplc3Ttlp6Ri8o5zEGQLpusSBE5mIEwAIEVcsXurYvFWtlRJJZgcxKksWK8QWJYjMZ005CNMRuOqy1q81oxEnUAcABqI14dhJ4zQ69Av5KxsHYTWUuC4czMNWV4zEkseCqyySOJPcaa2bWLttZUvdZejQ3DK3JuE9dZZWIAAA5DrcRVrxG7WLSOjuJcHWkNprrlAOWYACySSTmY9laYnB4i2wUW+kGVZbguYkA6asAASeHKp2oN73KxhtvYgIxZULC5aSGt3LQJusVyg8ZErMiRrxkGpTHbcFh7aOhJYLmZWGRSzZQAWiTMkTEgaSdKe4G/cuOqdEy9QswYGQR0UAA8puf7T2UtjdjIzK1y0Cy8Cy6jmBPZOsdtWTdbMq0vKItd5rWodbluLht6pmBcAswHRliYAJJiKkbOKtvGS4rTEQwPFQw8wynwYdtNMbu9ZuCGX7Vxv37ilWfX7WpIPKox9yLbMJuNlhtAFDAlbKSGIMQtgagAydCKm5IiossTJTHaGxrN8AX7avl4SNRPGDy5VKg0m68fbTOeRd1wUranozwzj6ovaPcS6+1Wk+RFRuBXauymnC3TdtD7Al1js6JtR+7rV/ekb6GlPDFjFmkh/uB6X1x1w2L9k2byrmJBlDBAOh6ynXgZ8a6NXK9k4VOnV8oDgZc0CYJGk866mvAVmyQ6DTjn17maKKKWMCoLbd8q+hI0FTtVveE/WewVzfyTaw2vaHYVchrax1wnVpHhSjYxu6muHfjShrgwz5K+zNLir4Br7FhJqJ2l+fudzVJfaHjUbtA/XXJ++fbrFeh/CzlKUrfhHP1qSSNLVOdo7VazZsFQDJuSD491NKNuJ/w1j9q58a9F0qTSf92MuD7Cyb56DNa49jfzFZO+Cc7beYqrxI0rZW6pHOugtFhcU6/6baLK2+A5Wj7WHyFJ4refEdLaFsWouAkhg2gUSWDA8NUHDieNV4Lr3VM/SLfVRimYoRBInLALd4GgnwFYtTghjfwQrK6Ri1v2r2897DIV6sSYIz+rn6RQFEa5pI15zTzEbewl9kF2xdVrqzOQnQDozLWyYAF2J0EPIMGaiMNhcO65bLkFTPUuElIzWyADIy6MsRBjupxg9lIrKyHRLYtqJkBZDEz2mF8qxKIlyRI3cDgS5Xpgly4JVTcAP28pRW1gM2YAaSg00rdN2ekEWsUWXSIOYiCWkHMQeuQw0+woJMGYPFbJdrwcMuSULakEqmuRk9V+sZDHVZ0po277SuVUUtee45A0yw2RSEKk/Y8IocP0Cl+y5CxjlUnpEdoHVKrlmSWC8CFCgKsmSTJOmra5vBibQAvWFJOgKkgMxkKEHWJkrPaFaY0NVbBY3GqLaBroPUBGbLEJcuvDOrAauiaz+bAq0bPx13Jb+kZHuLrMDQ66iANcpiQBz0A0qEn4JbQqm9cORcttbGVQAwgZyetmadFg9nC1cPKpHAbzWbg67KrTGUkgwSAkyBqwdNBzMcQY0fawZYdARwMwRqIOh7pFMRbw3SBxbVXBDSFy6jNBMcYzNE9tWUJFXJE42DtvxUVAY+2FuMFEAR/Wpe3jV5Goa9clyT9402qFXZoKSuv8qVakmAqyKsRuiPdSPGlro0/vspIaTV/BR8i2zz9YunOumLwHhXONmp9YIHOukVk1HKNen4YUUUVmNIVXN4Pzo8BVjqubwfnP3R865v5JXh/2h2H7EdYFLRSVnhSmavOJUjUzCp1hUvid2LTy0sCdTrIk91RltSSNKta8K7v4puPU1+jLnSlVlbubofdueY/lUJvVhDZtWUbteCOHEGPGK6BUTvDs4X7fRmJ4qTyYcP5e2u/DM1JNmeMFF2jk3TANHfW0we2a0x2EZLjKwIgme0a8Kbm5PbpXoceVOJckFaTHZTnGbupcJaWUumViIOhKkxPDRY7I7eFS26m67X/rLoy2/ItHId3aau17d+y32cv7JjhpEcK5eqzwcqF5E2tjl2z921w9q4trV7imWYlR2AAiSunPU86ZW93bqKFtGACTMgQMwZT1Ym5CKhYj1Z9vU7m6a/Zc+0A/CKZ391rg9UqfcffWXqgxPTNHNTdxYGucsZPq8WKaADrIltHMGSCwHdq6/KG4OlKtbbL0aqOspLu2WI16scCdTBMRVyu7Dur/AO23iIb4UzxGFHB1/wBQ1/3CrbeGV38ojdpbXFl7asBDlucQFAMxGvEDxIpaxtm22hZUYaMhZcynTRhPePMVnFbHS4wdll1BUMCQwVuIDKedRGO3Tk/VMVJa3nzEuGW2wYKMwPJY1MRIqdytIsP0hYkkAdpIjzrcEGoDE7vn6OLKNI6QOxcHX6zpGUZdFkyI4AUjfwN76Q7hFXP9WGRzK29CXdSBL+tB1jTvNS2CVljI+VZy1WWxV63ab86rHEqqgjpMtosqyTDAIElpnQ86souVN2RVGxFIXedKnER2Ui90UEMTvNMUmF1/vtrN0gkf351pnpiYtok9jJ9YB3gV0GqFu2Jur4ir7WTO9zZg+oUUUVnHhUTtXCZ201IFS1NMVYYmVAms+px9zH00Wi6ZCHAkfZPlR9E7AZ8KknuXB9g/Gk2vP9wn2VxJaRX5H9bGJtMB1zAqyqdKhDYuufUgd+lTNlIUA8QK6ukg4JqhU3ZvULtq6Sy5DOWZqaqDxeHNty2pBM6cK3CyIx+Bt3RmvJMD1o1H7wM0zwmxsMpDhGaPvdYeXDzqwnGWm9dfMVhXsdny+dMjOSVbgJnaTEdWfKKm8AxNtZ4xrUS2It8EHkKl8EsIo7qWAvRRRQAVhkB0Ikd+tZooAZXtjWW4218QMp91Mb26ls+qzr7cw/3TU3RUptEUmVi5upcHq3Fb9pSPeP5Uyu7AvjXowf2WB+MVdKKuskkVeOLOdXMMU423WTzQ/ETWiOO32TXSKbX9m2n9e2p8VFX7z8lHhRyPfHbL4TDm6mUtnVRmBIMnXgRynnVUw3pWnS9Yjvtt8mHzrtm1fR9hMQuV0MTMAyJ8DNUzafoCsNrZulD2Eae7+VVllldomOKNUyCwG++FuadKEJ5XBk956vvqbt4gMJUgjtBkeYqpbT9A+NtybRS6OwGD74qqYvYG0MAZNq/Z71DZfbGnnUrO/KKvTrwzv26SfWDTkaudc99E+Je7h7Vy6ZZrZJMATqRMDSuhVXI7djIKlQUUUUsuFFFFABRRRQAUUUUAFEUUUAJPhUPFR5UmdnW/uCnNFACNvBIvBVHspaiigAooooAKKKKACiiigAooooAKKKKACiiigArBWeNZooAStYVF9VVXwAHwpWiigD//2Q=="/>
          <p:cNvSpPr>
            <a:spLocks noChangeAspect="1" noChangeArrowheads="1"/>
          </p:cNvSpPr>
          <p:nvPr/>
        </p:nvSpPr>
        <p:spPr bwMode="auto">
          <a:xfrm>
            <a:off x="155575" y="-868363"/>
            <a:ext cx="22860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PICT24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937" y="1219200"/>
            <a:ext cx="5101389" cy="4038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389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KHỬ KHUẨN – TIỆT KHUẨN</vt:lpstr>
      <vt:lpstr>KHÁI NiỆM</vt:lpstr>
      <vt:lpstr>YẾU TỐ Ảnh hưởng KHỬ KHUẨN-TiỆT KHUẨN</vt:lpstr>
      <vt:lpstr>PP TK &amp; KK cho các loại DC</vt:lpstr>
      <vt:lpstr>Phương pháp tiệt khuẩn</vt:lpstr>
      <vt:lpstr>Giám sát kiểm tra chất lượng DC TK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KHỬ KHUẨN – TIỆT KHUẨN</dc:title>
  <dc:creator>Admin</dc:creator>
  <cp:lastModifiedBy>Admin</cp:lastModifiedBy>
  <cp:revision>14</cp:revision>
  <dcterms:created xsi:type="dcterms:W3CDTF">2012-12-19T18:52:34Z</dcterms:created>
  <dcterms:modified xsi:type="dcterms:W3CDTF">2012-12-19T21:10:23Z</dcterms:modified>
</cp:coreProperties>
</file>